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sldIdLst>
    <p:sldId id="256" r:id="rId2"/>
    <p:sldId id="258" r:id="rId3"/>
    <p:sldId id="262" r:id="rId4"/>
    <p:sldId id="257" r:id="rId5"/>
    <p:sldId id="263" r:id="rId6"/>
    <p:sldId id="267" r:id="rId7"/>
    <p:sldId id="269" r:id="rId8"/>
    <p:sldId id="266" r:id="rId9"/>
    <p:sldId id="264" r:id="rId10"/>
    <p:sldId id="265" r:id="rId11"/>
    <p:sldId id="259" r:id="rId12"/>
    <p:sldId id="260" r:id="rId13"/>
    <p:sldId id="261" r:id="rId14"/>
    <p:sldId id="268" r:id="rId15"/>
  </p:sldIdLst>
  <p:sldSz cx="9144000" cy="6858000" type="screen4x3"/>
  <p:notesSz cx="6858000" cy="9144000"/>
  <p:embeddedFontLst>
    <p:embeddedFont>
      <p:font typeface="Arial Black" pitchFamily="34" charset="0"/>
      <p:bold r:id="rId16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66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70" autoAdjust="0"/>
    <p:restoredTop sz="94660"/>
  </p:normalViewPr>
  <p:slideViewPr>
    <p:cSldViewPr>
      <p:cViewPr varScale="1">
        <p:scale>
          <a:sx n="111" d="100"/>
          <a:sy n="111" d="100"/>
        </p:scale>
        <p:origin x="-1836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Group 2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21507" name="Rectangle 3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21508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21509" name="Group 5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21510" name="Rectangle 6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21511" name="Rectangle 7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21512" name="Rectangle 8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21513" name="Rectangle 9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21514" name="Rectangle 10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21515" name="Rectangle 11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21516" name="Rectangle 12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21517" name="Rectangle 13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21518" name="Rectangle 14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21519" name="Rectangle 15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hangingPunct="1"/>
                <a:endParaRPr lang="en-US" sz="2400">
                  <a:latin typeface="Times New Roman" pitchFamily="18" charset="0"/>
                </a:endParaRPr>
              </a:p>
            </p:txBody>
          </p:sp>
        </p:grpSp>
      </p:grpSp>
      <p:sp>
        <p:nvSpPr>
          <p:cNvPr id="21520" name="Rectangle 16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21521" name="Rectangle 17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21522" name="Rectangle 18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4EC199D9-4DBF-4618-8982-5D5372F7F12B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152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2152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F580C04-2A06-4F1B-BA00-B5955D6A04E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091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BCADF63-9101-438C-B9F0-297B541BB40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7216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9E3DDE8A-92AD-49CC-8F05-5F56834DD45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40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A5F9A8E-DFA2-4AF9-BA0B-EFAC9F2443B7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85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F972B9F-866E-4F21-8E37-15D4B648C063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66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9F30BA5-2DE5-4B8E-91FA-824DB34FDAA3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94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A86983E-6ECE-4E2A-B32A-C1508FDFE7BA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80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929DDA3-6704-4C55-9EB2-DBB438376EE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4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6568909-6E26-4EF2-BE1B-501FCCB1E70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618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2CE762A-C2E3-4C1B-8F35-29CDBB53818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614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EBF602A-38A1-4018-A80D-E2405A4D6D4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059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itchFamily="34" charset="0"/>
              </a:defRPr>
            </a:lvl1pPr>
          </a:lstStyle>
          <a:p>
            <a:fld id="{219415D2-7792-4715-B54D-29EDE00DEC8C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20484" name="Group 4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20485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20486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20487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20488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20489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0490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hlink"/>
                </a:solidFill>
              </a:endParaRPr>
            </a:p>
          </p:txBody>
        </p:sp>
        <p:sp>
          <p:nvSpPr>
            <p:cNvPr id="20491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20492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  <p:sp>
          <p:nvSpPr>
            <p:cNvPr id="20493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20494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0495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0496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pic>
        <p:nvPicPr>
          <p:cNvPr id="20497" name="Picture 17"/>
          <p:cNvPicPr>
            <a:picLocks noChangeAspect="1" noChangeArrowheads="1"/>
          </p:cNvPicPr>
          <p:nvPr userDrawn="1"/>
        </p:nvPicPr>
        <p:blipFill>
          <a:blip r:embed="rId14">
            <a:lum bright="20000" contrast="-3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4876800"/>
            <a:ext cx="1658938" cy="165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soundcloud.com/schema-factor/rethinking-art-and-the-machin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members.lycos.co.uk/templarseries/maplin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dasm-dillon.sourceforge.net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33400" y="4419600"/>
            <a:ext cx="8134350" cy="1752600"/>
          </a:xfrm>
        </p:spPr>
        <p:txBody>
          <a:bodyPr/>
          <a:lstStyle/>
          <a:p>
            <a:r>
              <a:rPr lang="en-US" sz="2400" dirty="0"/>
              <a:t>Leif </a:t>
            </a:r>
            <a:r>
              <a:rPr lang="en-US" sz="2400" dirty="0" err="1"/>
              <a:t>Bloomquist</a:t>
            </a:r>
            <a:endParaRPr lang="en-US" sz="2400" dirty="0"/>
          </a:p>
          <a:p>
            <a:endParaRPr lang="en-CA" sz="1800" dirty="0" smtClean="0"/>
          </a:p>
          <a:p>
            <a:r>
              <a:rPr lang="en-CA" sz="1800" dirty="0" smtClean="0"/>
              <a:t>Rethinking Art and the Machine</a:t>
            </a:r>
          </a:p>
          <a:p>
            <a:r>
              <a:rPr lang="en-CA" sz="1800" dirty="0" smtClean="0"/>
              <a:t>Tools </a:t>
            </a:r>
            <a:r>
              <a:rPr lang="en-CA" sz="1800" dirty="0"/>
              <a:t>For 8 Bit Music</a:t>
            </a:r>
          </a:p>
          <a:p>
            <a:r>
              <a:rPr lang="en-US" sz="1800" dirty="0" smtClean="0"/>
              <a:t>@ THEMUSEUM – Kitchener, ON, Canada</a:t>
            </a:r>
            <a:endParaRPr lang="en-US" sz="1800" dirty="0"/>
          </a:p>
          <a:p>
            <a:r>
              <a:rPr lang="en-US" sz="1800" dirty="0" smtClean="0"/>
              <a:t>December 11, 2011</a:t>
            </a:r>
            <a:endParaRPr lang="en-US" sz="1800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4895850"/>
            <a:ext cx="1809750" cy="180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475" y="1838324"/>
            <a:ext cx="6029325" cy="2242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 </a:t>
            </a:r>
            <a:r>
              <a:rPr lang="en-US" sz="2400"/>
              <a:t>(Continued)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81000" y="1905000"/>
            <a:ext cx="7772400" cy="3886200"/>
          </a:xfrm>
        </p:spPr>
        <p:txBody>
          <a:bodyPr/>
          <a:lstStyle/>
          <a:p>
            <a:r>
              <a:rPr lang="en-US" sz="2400" b="1"/>
              <a:t>Note On</a:t>
            </a:r>
            <a:r>
              <a:rPr lang="en-US" sz="2400"/>
              <a:t> commands use a lookup table to match MIDI Note# to the closest match for that voice.</a:t>
            </a:r>
          </a:p>
          <a:p>
            <a:pPr lvl="2"/>
            <a:endParaRPr lang="en-US"/>
          </a:p>
          <a:p>
            <a:r>
              <a:rPr lang="en-US" sz="2400" b="1"/>
              <a:t>Controller #1</a:t>
            </a:r>
            <a:r>
              <a:rPr lang="en-US" sz="2400"/>
              <a:t> (Course Modulation) does a direct “POKE” to the corresponding Voice register.</a:t>
            </a:r>
          </a:p>
          <a:p>
            <a:endParaRPr lang="en-US" sz="2400"/>
          </a:p>
          <a:p>
            <a:r>
              <a:rPr lang="en-US" sz="2400" b="1"/>
              <a:t>Note Off, All Notes Off</a:t>
            </a:r>
            <a:r>
              <a:rPr lang="en-US" sz="2400"/>
              <a:t> commands on a specific channel are used to silence that voice.</a:t>
            </a:r>
          </a:p>
          <a:p>
            <a:pPr>
              <a:buFont typeface="Wingdings" pitchFamily="2" charset="2"/>
              <a:buNone/>
            </a:pPr>
            <a:r>
              <a:rPr lang="en-US" sz="2400"/>
              <a:t/>
            </a:r>
            <a:br>
              <a:rPr lang="en-US" sz="2400"/>
            </a:br>
            <a:endParaRPr lang="en-US" sz="2400"/>
          </a:p>
          <a:p>
            <a:pPr>
              <a:buFont typeface="Wingdings" pitchFamily="2" charset="2"/>
              <a:buNone/>
            </a:pPr>
            <a:endParaRPr lang="en-US" sz="2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Left to Implement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05000"/>
            <a:ext cx="8229600" cy="45720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2800" dirty="0"/>
              <a:t>MIDI “Running Status”</a:t>
            </a:r>
          </a:p>
          <a:p>
            <a:pPr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2800" dirty="0"/>
              <a:t>MIDI-Out (use the VIC keyboard to control external hardware)</a:t>
            </a:r>
          </a:p>
          <a:p>
            <a:pPr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2800" dirty="0"/>
              <a:t>Mono/Polyphony Modes that use </a:t>
            </a:r>
            <a:br>
              <a:rPr lang="en-US" sz="2800" dirty="0"/>
            </a:br>
            <a:r>
              <a:rPr lang="en-US" sz="2800" dirty="0"/>
              <a:t>multiple voices</a:t>
            </a:r>
          </a:p>
          <a:p>
            <a:pPr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2800" dirty="0"/>
              <a:t>PAL or NTSC lookup tables</a:t>
            </a:r>
          </a:p>
          <a:p>
            <a:pPr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2800" b="1" dirty="0" err="1"/>
              <a:t>Viznut’s</a:t>
            </a:r>
            <a:r>
              <a:rPr lang="en-US" sz="2800" b="1" dirty="0"/>
              <a:t> waveforms</a:t>
            </a:r>
          </a:p>
          <a:p>
            <a:pPr>
              <a:lnSpc>
                <a:spcPct val="80000"/>
              </a:lnSpc>
            </a:pPr>
            <a:endParaRPr lang="en-US" sz="2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/>
              <a:t>More sophisticated prototype including MIDI Out and autostart ROM</a:t>
            </a:r>
          </a:p>
          <a:p>
            <a:endParaRPr lang="en-US" sz="2800"/>
          </a:p>
          <a:p>
            <a:r>
              <a:rPr lang="en-US" sz="2800"/>
              <a:t>Small manufacturing run of cartridges – quantity and price TBD.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Credits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24000"/>
            <a:ext cx="8229600" cy="4648200"/>
          </a:xfrm>
        </p:spPr>
        <p:txBody>
          <a:bodyPr/>
          <a:lstStyle/>
          <a:p>
            <a:r>
              <a:rPr lang="en-US" dirty="0"/>
              <a:t>Hardware: </a:t>
            </a:r>
            <a:endParaRPr lang="en-US" dirty="0" smtClean="0"/>
          </a:p>
          <a:p>
            <a:pPr lvl="2"/>
            <a:r>
              <a:rPr lang="en-US" dirty="0" smtClean="0">
                <a:solidFill>
                  <a:srgbClr val="000000"/>
                </a:solidFill>
              </a:rPr>
              <a:t>LD</a:t>
            </a:r>
            <a:r>
              <a:rPr lang="en-US" dirty="0">
                <a:solidFill>
                  <a:srgbClr val="000000"/>
                </a:solidFill>
              </a:rPr>
              <a:t>. </a:t>
            </a:r>
            <a:r>
              <a:rPr lang="en-US" dirty="0" smtClean="0">
                <a:solidFill>
                  <a:srgbClr val="000000"/>
                </a:solidFill>
              </a:rPr>
              <a:t>Ball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F</a:t>
            </a:r>
            <a:r>
              <a:rPr lang="en-US" dirty="0" smtClean="0"/>
              <a:t>rancois </a:t>
            </a:r>
            <a:r>
              <a:rPr lang="en-US" dirty="0" err="1" smtClean="0"/>
              <a:t>Leveille</a:t>
            </a:r>
            <a:endParaRPr lang="en-US" dirty="0" smtClean="0"/>
          </a:p>
          <a:p>
            <a:pPr lvl="2"/>
            <a:r>
              <a:rPr lang="en-US" b="1" dirty="0" smtClean="0"/>
              <a:t>Jim Brain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  <a:p>
            <a:r>
              <a:rPr lang="en-US" dirty="0"/>
              <a:t>Software: </a:t>
            </a:r>
            <a:endParaRPr lang="en-US" dirty="0" smtClean="0"/>
          </a:p>
          <a:p>
            <a:pPr lvl="2"/>
            <a:r>
              <a:rPr lang="en-US" dirty="0" smtClean="0"/>
              <a:t>Leif </a:t>
            </a:r>
            <a:r>
              <a:rPr lang="en-US" dirty="0" err="1" smtClean="0"/>
              <a:t>Bloomquist</a:t>
            </a:r>
            <a:endParaRPr lang="en-US" dirty="0"/>
          </a:p>
          <a:p>
            <a:pPr lvl="2"/>
            <a:r>
              <a:rPr lang="en-US" dirty="0" smtClean="0"/>
              <a:t>David </a:t>
            </a:r>
            <a:r>
              <a:rPr lang="en-US" dirty="0" err="1" smtClean="0"/>
              <a:t>Viens</a:t>
            </a:r>
            <a:endParaRPr lang="en-US" dirty="0" smtClean="0"/>
          </a:p>
          <a:p>
            <a:pPr lvl="2"/>
            <a:r>
              <a:rPr lang="en-US" dirty="0" smtClean="0"/>
              <a:t>“</a:t>
            </a:r>
            <a:r>
              <a:rPr lang="en-US" dirty="0" err="1" smtClean="0"/>
              <a:t>Viznut</a:t>
            </a:r>
            <a:r>
              <a:rPr lang="en-US" dirty="0" smtClean="0"/>
              <a:t>”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Tune!</a:t>
            </a:r>
          </a:p>
        </p:txBody>
      </p:sp>
      <p:sp>
        <p:nvSpPr>
          <p:cNvPr id="2" name="Rectangle 1"/>
          <p:cNvSpPr/>
          <p:nvPr/>
        </p:nvSpPr>
        <p:spPr>
          <a:xfrm>
            <a:off x="475128" y="2057400"/>
            <a:ext cx="80592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dirty="0">
                <a:solidFill>
                  <a:srgbClr val="FF0000"/>
                </a:solidFill>
                <a:hlinkClick r:id="rId2"/>
              </a:rPr>
              <a:t>http://soundcloud.com/schema-factor/rethinking-art-and-the-machine</a:t>
            </a:r>
            <a:endParaRPr lang="en-CA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Goals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981200"/>
            <a:ext cx="8229600" cy="4495800"/>
          </a:xfrm>
        </p:spPr>
        <p:txBody>
          <a:bodyPr/>
          <a:lstStyle/>
          <a:p>
            <a:r>
              <a:rPr lang="en-US" sz="2800" dirty="0"/>
              <a:t>Make the </a:t>
            </a:r>
            <a:r>
              <a:rPr lang="en-US" sz="2800" dirty="0" smtClean="0"/>
              <a:t>Commodore VIC-I </a:t>
            </a:r>
            <a:r>
              <a:rPr lang="en-US" sz="2800" dirty="0"/>
              <a:t>(6560) chip’s distinctive sound available to electronic musicians.</a:t>
            </a:r>
          </a:p>
          <a:p>
            <a:endParaRPr lang="en-US" sz="2800" dirty="0"/>
          </a:p>
          <a:p>
            <a:r>
              <a:rPr lang="en-US" sz="2800" dirty="0"/>
              <a:t>Easy integration with sequencers, synthesizers, or tracking software using MIDI</a:t>
            </a:r>
            <a:r>
              <a:rPr lang="en-US" sz="2800" baseline="30000" dirty="0"/>
              <a:t>1</a:t>
            </a:r>
            <a:r>
              <a:rPr lang="en-US" sz="2800" dirty="0"/>
              <a:t>.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pPr>
              <a:buFont typeface="Wingdings" pitchFamily="2" charset="2"/>
              <a:buNone/>
            </a:pPr>
            <a:r>
              <a:rPr lang="en-US" sz="2000" baseline="30000" dirty="0"/>
              <a:t>1</a:t>
            </a:r>
            <a:r>
              <a:rPr lang="en-US" sz="2000" i="1" dirty="0"/>
              <a:t>Musical Instrument Digital Interface</a:t>
            </a:r>
            <a:r>
              <a:rPr lang="en-US" sz="2800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VIC-20’s Voices</a:t>
            </a:r>
          </a:p>
        </p:txBody>
      </p:sp>
      <p:pic>
        <p:nvPicPr>
          <p:cNvPr id="44037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5000" y="1552575"/>
            <a:ext cx="4800600" cy="3933825"/>
          </a:xfrm>
          <a:noFill/>
          <a:ln/>
        </p:spPr>
      </p:pic>
      <p:sp>
        <p:nvSpPr>
          <p:cNvPr id="44040" name="Rectangle 8"/>
          <p:cNvSpPr>
            <a:spLocks noChangeArrowheads="1"/>
          </p:cNvSpPr>
          <p:nvPr/>
        </p:nvSpPr>
        <p:spPr bwMode="auto">
          <a:xfrm>
            <a:off x="838200" y="5715000"/>
            <a:ext cx="5270500" cy="895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en-US" sz="2400"/>
              <a:t> Square Wave output (except Noise)</a:t>
            </a:r>
          </a:p>
          <a:p>
            <a:pPr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en-US" sz="2400"/>
              <a:t> Some overlap between voices</a:t>
            </a:r>
            <a:endParaRPr lang="en-US" sz="2400" i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MIDI Protocol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09600" y="1752600"/>
            <a:ext cx="7772400" cy="3886200"/>
          </a:xfrm>
        </p:spPr>
        <p:txBody>
          <a:bodyPr/>
          <a:lstStyle/>
          <a:p>
            <a:r>
              <a:rPr lang="en-US" sz="2400"/>
              <a:t>Defined in 1982.</a:t>
            </a:r>
            <a:br>
              <a:rPr lang="en-US" sz="2400"/>
            </a:br>
            <a:endParaRPr lang="en-US" sz="2400"/>
          </a:p>
          <a:p>
            <a:r>
              <a:rPr lang="en-US" sz="2400"/>
              <a:t>Asynchronous Serial Interface at 31.25 Kbps.</a:t>
            </a:r>
          </a:p>
          <a:p>
            <a:endParaRPr lang="en-US" sz="2400"/>
          </a:p>
          <a:p>
            <a:r>
              <a:rPr lang="en-US" sz="2400"/>
              <a:t>Messages consist of a Status byte (bit #7 set) followed by Data bytes (usually two).</a:t>
            </a:r>
          </a:p>
          <a:p>
            <a:endParaRPr lang="en-US" sz="2400"/>
          </a:p>
          <a:p>
            <a:r>
              <a:rPr lang="en-US" sz="2400"/>
              <a:t>16 “Channels”.</a:t>
            </a:r>
          </a:p>
          <a:p>
            <a:endParaRPr lang="en-US" sz="2400"/>
          </a:p>
          <a:p>
            <a:r>
              <a:rPr lang="en-US" sz="2400"/>
              <a:t>Commands such as Note On, Note Off, </a:t>
            </a:r>
            <a:br>
              <a:rPr lang="en-US" sz="2400"/>
            </a:br>
            <a:r>
              <a:rPr lang="en-US" sz="2400"/>
              <a:t>Control Change, etc.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Typical MIDI Message</a:t>
            </a:r>
          </a:p>
        </p:txBody>
      </p:sp>
      <p:graphicFrame>
        <p:nvGraphicFramePr>
          <p:cNvPr id="46104" name="Group 24"/>
          <p:cNvGraphicFramePr>
            <a:graphicFrameLocks noGrp="1"/>
          </p:cNvGraphicFramePr>
          <p:nvPr>
            <p:ph sz="half" idx="2"/>
          </p:nvPr>
        </p:nvGraphicFramePr>
        <p:xfrm>
          <a:off x="2667000" y="3595688"/>
          <a:ext cx="4038600" cy="533400"/>
        </p:xfrm>
        <a:graphic>
          <a:graphicData uri="http://schemas.openxmlformats.org/drawingml/2006/table">
            <a:tbl>
              <a:tblPr/>
              <a:tblGrid>
                <a:gridCol w="533400"/>
                <a:gridCol w="533400"/>
                <a:gridCol w="1355725"/>
                <a:gridCol w="1616075"/>
              </a:tblGrid>
              <a:tr h="533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99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3C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66"/>
                    </a:solidFill>
                  </a:tcPr>
                </a:tc>
              </a:tr>
            </a:tbl>
          </a:graphicData>
        </a:graphic>
      </p:graphicFrame>
      <p:sp>
        <p:nvSpPr>
          <p:cNvPr id="46097" name="AutoShape 17"/>
          <p:cNvSpPr>
            <a:spLocks/>
          </p:cNvSpPr>
          <p:nvPr/>
        </p:nvSpPr>
        <p:spPr bwMode="auto">
          <a:xfrm rot="16200000">
            <a:off x="2971800" y="2681288"/>
            <a:ext cx="457200" cy="1066800"/>
          </a:xfrm>
          <a:prstGeom prst="rightBrace">
            <a:avLst>
              <a:gd name="adj1" fmla="val 1944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46098" name="Rectangle 18"/>
          <p:cNvSpPr>
            <a:spLocks noChangeArrowheads="1"/>
          </p:cNvSpPr>
          <p:nvPr/>
        </p:nvSpPr>
        <p:spPr bwMode="auto">
          <a:xfrm>
            <a:off x="2667000" y="2071688"/>
            <a:ext cx="1047750" cy="895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sz="2400"/>
              <a:t>Status</a:t>
            </a:r>
          </a:p>
          <a:p>
            <a:pPr algn="ctr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sz="2400"/>
              <a:t>byte</a:t>
            </a:r>
          </a:p>
        </p:txBody>
      </p:sp>
      <p:sp>
        <p:nvSpPr>
          <p:cNvPr id="46100" name="Rectangle 20"/>
          <p:cNvSpPr>
            <a:spLocks noChangeArrowheads="1"/>
          </p:cNvSpPr>
          <p:nvPr/>
        </p:nvSpPr>
        <p:spPr bwMode="auto">
          <a:xfrm>
            <a:off x="4724400" y="2071688"/>
            <a:ext cx="912813" cy="895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sz="2400"/>
              <a:t>Data</a:t>
            </a:r>
          </a:p>
          <a:p>
            <a:pPr algn="ctr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sz="2400"/>
              <a:t>bytes</a:t>
            </a:r>
          </a:p>
        </p:txBody>
      </p:sp>
      <p:sp>
        <p:nvSpPr>
          <p:cNvPr id="46101" name="AutoShape 21"/>
          <p:cNvSpPr>
            <a:spLocks/>
          </p:cNvSpPr>
          <p:nvPr/>
        </p:nvSpPr>
        <p:spPr bwMode="auto">
          <a:xfrm rot="16200000">
            <a:off x="4953000" y="1843088"/>
            <a:ext cx="457200" cy="27432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CA"/>
          </a:p>
        </p:txBody>
      </p:sp>
      <p:cxnSp>
        <p:nvCxnSpPr>
          <p:cNvPr id="46105" name="AutoShape 25"/>
          <p:cNvCxnSpPr>
            <a:cxnSpLocks noChangeShapeType="1"/>
            <a:stCxn id="46109" idx="3"/>
            <a:endCxn id="0" idx="2"/>
          </p:cNvCxnSpPr>
          <p:nvPr/>
        </p:nvCxnSpPr>
        <p:spPr bwMode="auto">
          <a:xfrm flipV="1">
            <a:off x="2152650" y="4129088"/>
            <a:ext cx="781050" cy="717550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106" name="AutoShape 26"/>
          <p:cNvCxnSpPr>
            <a:cxnSpLocks noChangeShapeType="1"/>
            <a:stCxn id="46108" idx="3"/>
            <a:endCxn id="0" idx="2"/>
          </p:cNvCxnSpPr>
          <p:nvPr/>
        </p:nvCxnSpPr>
        <p:spPr bwMode="auto">
          <a:xfrm flipV="1">
            <a:off x="2178050" y="4129088"/>
            <a:ext cx="1289050" cy="1250950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6108" name="Rectangle 28"/>
          <p:cNvSpPr>
            <a:spLocks noChangeArrowheads="1"/>
          </p:cNvSpPr>
          <p:nvPr/>
        </p:nvSpPr>
        <p:spPr bwMode="auto">
          <a:xfrm>
            <a:off x="1143000" y="5195888"/>
            <a:ext cx="10350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/>
              <a:t>Channel</a:t>
            </a:r>
          </a:p>
        </p:txBody>
      </p:sp>
      <p:sp>
        <p:nvSpPr>
          <p:cNvPr id="46109" name="Rectangle 29"/>
          <p:cNvSpPr>
            <a:spLocks noChangeArrowheads="1"/>
          </p:cNvSpPr>
          <p:nvPr/>
        </p:nvSpPr>
        <p:spPr bwMode="auto">
          <a:xfrm>
            <a:off x="914400" y="4662488"/>
            <a:ext cx="12382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/>
              <a:t>Command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Hardware Schematic</a:t>
            </a:r>
          </a:p>
        </p:txBody>
      </p:sp>
      <p:pic>
        <p:nvPicPr>
          <p:cNvPr id="532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7800" y="1600200"/>
            <a:ext cx="5991225" cy="3175000"/>
          </a:xfrm>
          <a:noFill/>
          <a:ln/>
        </p:spPr>
      </p:pic>
      <p:sp>
        <p:nvSpPr>
          <p:cNvPr id="53252" name="Rectangle 4"/>
          <p:cNvSpPr>
            <a:spLocks noChangeArrowheads="1"/>
          </p:cNvSpPr>
          <p:nvPr/>
        </p:nvSpPr>
        <p:spPr bwMode="auto">
          <a:xfrm>
            <a:off x="533400" y="5715000"/>
            <a:ext cx="5632450" cy="78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sz="2400"/>
              <a:t>From </a:t>
            </a:r>
            <a:r>
              <a:rPr lang="en-US" sz="2400" i="1"/>
              <a:t>Electronics, the Maplin Magazine</a:t>
            </a:r>
          </a:p>
          <a:p>
            <a:pPr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i="1">
                <a:hlinkClick r:id="rId3"/>
              </a:rPr>
              <a:t>http://members.lycos.co.uk/templarseries/maplin.html</a:t>
            </a:r>
            <a:r>
              <a:rPr lang="en-US" i="1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371600"/>
          </a:xfrm>
        </p:spPr>
        <p:txBody>
          <a:bodyPr/>
          <a:lstStyle/>
          <a:p>
            <a:r>
              <a:rPr lang="en-US" dirty="0" smtClean="0"/>
              <a:t>Prototype</a:t>
            </a:r>
            <a:endParaRPr lang="en-US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094751"/>
            <a:ext cx="6400800" cy="5590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Software</a:t>
            </a:r>
          </a:p>
        </p:txBody>
      </p:sp>
      <p:sp>
        <p:nvSpPr>
          <p:cNvPr id="50204" name="Rectangle 28"/>
          <p:cNvSpPr>
            <a:spLocks noChangeArrowheads="1"/>
          </p:cNvSpPr>
          <p:nvPr/>
        </p:nvSpPr>
        <p:spPr bwMode="auto">
          <a:xfrm>
            <a:off x="381000" y="2057400"/>
            <a:ext cx="7772400" cy="175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en-US" sz="3000"/>
              <a:t>6502 Assembler</a:t>
            </a:r>
          </a:p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endParaRPr lang="en-US" sz="3000"/>
          </a:p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n"/>
            </a:pPr>
            <a:r>
              <a:rPr lang="en-US" sz="3000"/>
              <a:t>Cross-compiled using DASM</a:t>
            </a:r>
            <a:r>
              <a:rPr lang="en-US" sz="3000" baseline="30000"/>
              <a:t>2</a:t>
            </a:r>
          </a:p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r>
              <a:rPr lang="en-US" sz="3000"/>
              <a:t/>
            </a:r>
            <a:br>
              <a:rPr lang="en-US" sz="3000"/>
            </a:br>
            <a:endParaRPr lang="en-US" sz="3000"/>
          </a:p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None/>
            </a:pPr>
            <a:endParaRPr lang="en-US" sz="3000"/>
          </a:p>
        </p:txBody>
      </p:sp>
      <p:sp>
        <p:nvSpPr>
          <p:cNvPr id="50205" name="Rectangle 29"/>
          <p:cNvSpPr>
            <a:spLocks noChangeArrowheads="1"/>
          </p:cNvSpPr>
          <p:nvPr/>
        </p:nvSpPr>
        <p:spPr bwMode="auto">
          <a:xfrm>
            <a:off x="533400" y="5946775"/>
            <a:ext cx="50260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baseline="30000"/>
              <a:t>2</a:t>
            </a:r>
            <a:r>
              <a:rPr lang="en-US"/>
              <a:t> </a:t>
            </a:r>
            <a:r>
              <a:rPr lang="en-US" sz="2400">
                <a:hlinkClick r:id="rId2"/>
              </a:rPr>
              <a:t>http://dasm-dillon.sourceforge.net/</a:t>
            </a:r>
            <a:r>
              <a:rPr lang="en-US" sz="240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81000" y="1676400"/>
            <a:ext cx="7772400" cy="3886200"/>
          </a:xfrm>
        </p:spPr>
        <p:txBody>
          <a:bodyPr/>
          <a:lstStyle/>
          <a:p>
            <a:r>
              <a:rPr lang="en-US" sz="2600"/>
              <a:t>One MIDI Channel per Voice</a:t>
            </a:r>
          </a:p>
          <a:p>
            <a:pPr lvl="2"/>
            <a:r>
              <a:rPr lang="en-US" sz="1900"/>
              <a:t>Channel 1 = Alto (36874)</a:t>
            </a:r>
          </a:p>
          <a:p>
            <a:pPr lvl="2"/>
            <a:r>
              <a:rPr lang="en-US" sz="1900"/>
              <a:t>Channel 2 = Tenor (36875)</a:t>
            </a:r>
          </a:p>
          <a:p>
            <a:pPr lvl="2"/>
            <a:r>
              <a:rPr lang="en-US" sz="1900"/>
              <a:t>Channel 3 = Soprano (36876)</a:t>
            </a:r>
          </a:p>
          <a:p>
            <a:pPr lvl="2"/>
            <a:r>
              <a:rPr lang="en-US" sz="1900"/>
              <a:t>Channel 4 = Noise (36877)</a:t>
            </a:r>
          </a:p>
          <a:p>
            <a:pPr lvl="2"/>
            <a:endParaRPr lang="en-US" sz="1900"/>
          </a:p>
          <a:p>
            <a:r>
              <a:rPr lang="en-US" sz="2500"/>
              <a:t>Master Volume is set through </a:t>
            </a:r>
            <a:r>
              <a:rPr lang="en-US" sz="2500" b="1"/>
              <a:t>Controller #7</a:t>
            </a:r>
            <a:r>
              <a:rPr lang="en-US" sz="2500"/>
              <a:t> </a:t>
            </a:r>
            <a:br>
              <a:rPr lang="en-US" sz="2500"/>
            </a:br>
            <a:r>
              <a:rPr lang="en-US" sz="2400"/>
              <a:t>(Coarse Volume) on any channel</a:t>
            </a:r>
            <a:endParaRPr lang="en-US" sz="2500"/>
          </a:p>
          <a:p>
            <a:endParaRPr lang="en-US" sz="2600"/>
          </a:p>
          <a:p>
            <a:pPr>
              <a:buFont typeface="Wingdings" pitchFamily="2" charset="2"/>
              <a:buNone/>
            </a:pPr>
            <a:r>
              <a:rPr lang="en-US" sz="2600"/>
              <a:t/>
            </a:r>
            <a:br>
              <a:rPr lang="en-US" sz="2600"/>
            </a:br>
            <a:endParaRPr lang="en-US" sz="2600"/>
          </a:p>
          <a:p>
            <a:pPr>
              <a:buFont typeface="Wingdings" pitchFamily="2" charset="2"/>
              <a:buNone/>
            </a:pPr>
            <a:endParaRPr lang="en-US" sz="2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359</TotalTime>
  <Words>281</Words>
  <Application>Microsoft Office PowerPoint</Application>
  <PresentationFormat>On-screen Show (4:3)</PresentationFormat>
  <Paragraphs>89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Wingdings</vt:lpstr>
      <vt:lpstr>Arial Black</vt:lpstr>
      <vt:lpstr>Times New Roman</vt:lpstr>
      <vt:lpstr>Pixel</vt:lpstr>
      <vt:lpstr>PowerPoint Presentation</vt:lpstr>
      <vt:lpstr>Project Goals</vt:lpstr>
      <vt:lpstr>The VIC-20’s Voices</vt:lpstr>
      <vt:lpstr>The MIDI Protocol</vt:lpstr>
      <vt:lpstr>Typical MIDI Message</vt:lpstr>
      <vt:lpstr>Hardware Schematic</vt:lpstr>
      <vt:lpstr>Prototype</vt:lpstr>
      <vt:lpstr>Software</vt:lpstr>
      <vt:lpstr>Implementation</vt:lpstr>
      <vt:lpstr>Implementation (Continued)</vt:lpstr>
      <vt:lpstr>Left to Implement</vt:lpstr>
      <vt:lpstr>Next Steps</vt:lpstr>
      <vt:lpstr>Credits</vt:lpstr>
      <vt:lpstr>Demo Tune!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Leif</dc:creator>
  <cp:lastModifiedBy>Leif</cp:lastModifiedBy>
  <cp:revision>107</cp:revision>
  <dcterms:created xsi:type="dcterms:W3CDTF">1601-01-01T00:00:00Z</dcterms:created>
  <dcterms:modified xsi:type="dcterms:W3CDTF">2012-11-08T02:45:20Z</dcterms:modified>
</cp:coreProperties>
</file>

<file path=docProps/thumbnail.jpeg>
</file>